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3"/>
  </p:notesMasterIdLst>
  <p:handoutMasterIdLst>
    <p:handoutMasterId r:id="rId4"/>
  </p:handoutMasterIdLst>
  <p:sldIdLst>
    <p:sldId id="281" r:id="rId2"/>
  </p:sldIdLst>
  <p:sldSz cx="12192000" cy="6858000"/>
  <p:notesSz cx="6797675" cy="9874250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jarke Ebert" initials="BE" lastIdx="21" clrIdx="6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" name="Christopher Edge" initials="CE" lastIdx="261" clrIdx="0"/>
  <p:cmAuthor id="8" name="Cecilia Brain" initials="CB" lastIdx="34" clrIdx="7">
    <p:extLst>
      <p:ext uri="{19B8F6BF-5375-455C-9EA6-DF929625EA0E}">
        <p15:presenceInfo xmlns:p15="http://schemas.microsoft.com/office/powerpoint/2012/main" userId="S-1-5-21-1839211835-619659539-556599288-187499" providerId="AD"/>
      </p:ext>
    </p:extLst>
  </p:cmAuthor>
  <p:cmAuthor id="2" name="Ebru Karakoc Madsen" initials="EBKA" lastIdx="24" clrIdx="1"/>
  <p:cmAuthor id="9" name="Anna-Greta Nylander" initials="AN" lastIdx="8" clrIdx="8">
    <p:extLst>
      <p:ext uri="{19B8F6BF-5375-455C-9EA6-DF929625EA0E}">
        <p15:presenceInfo xmlns:p15="http://schemas.microsoft.com/office/powerpoint/2012/main" userId="S-1-5-21-1839211835-619659539-556599288-11135" providerId="AD"/>
      </p:ext>
    </p:extLst>
  </p:cmAuthor>
  <p:cmAuthor id="3" name="Audrey Dufour" initials="AD" lastIdx="18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Brian Lawrence Odlaug" initials="BLO" lastIdx="28" clrIdx="4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6" name="Murat Yildirim" initials="MY" lastIdx="61" clrIdx="5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B9B9B9"/>
    <a:srgbClr val="F0D2D0"/>
    <a:srgbClr val="B51C12"/>
    <a:srgbClr val="DA8D88"/>
    <a:srgbClr val="ECC6C4"/>
    <a:srgbClr val="E8E7DE"/>
    <a:srgbClr val="A5A07B"/>
    <a:srgbClr val="FFFFFF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6" autoAdjust="0"/>
    <p:restoredTop sz="83784" autoAdjust="0"/>
  </p:normalViewPr>
  <p:slideViewPr>
    <p:cSldViewPr snapToGrid="0" snapToObjects="1">
      <p:cViewPr varScale="1">
        <p:scale>
          <a:sx n="132" d="100"/>
          <a:sy n="132" d="100"/>
        </p:scale>
        <p:origin x="1266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125" d="100"/>
          <a:sy n="125" d="100"/>
        </p:scale>
        <p:origin x="2112" y="-2466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1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4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1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4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1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4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1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4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greater incidence of dyslipidaemia in patients with schizophrenia has been well documented.</a:t>
            </a:r>
            <a:r>
              <a:rPr lang="en-GB" baseline="30000" dirty="0"/>
              <a:t>[</a:t>
            </a:r>
            <a:r>
              <a:rPr lang="en-GB" baseline="30000" dirty="0" err="1"/>
              <a:t>Correll</a:t>
            </a:r>
            <a:r>
              <a:rPr lang="en-GB" baseline="30000" dirty="0"/>
              <a:t>, 2007; Hsu et al., 2012; Solberg et al., 2016]</a:t>
            </a:r>
            <a:r>
              <a:rPr lang="en-GB" dirty="0"/>
              <a:t> There is ongoing debate regarding whether lipid disturbance in schizophrenia is a component of the disease or a result of antipsychotic therapy, and to what extent these two factors contribute to the lipid profile seen in patients with schizophrenia.</a:t>
            </a:r>
            <a:r>
              <a:rPr lang="en-GB" baseline="30000" dirty="0"/>
              <a:t>[Hsu et al., 2012; </a:t>
            </a:r>
            <a:r>
              <a:rPr lang="en-GB" baseline="30000" dirty="0" err="1"/>
              <a:t>Correll</a:t>
            </a:r>
            <a:r>
              <a:rPr lang="en-GB" baseline="30000" dirty="0"/>
              <a:t>, 2007]</a:t>
            </a:r>
            <a:endParaRPr lang="en-GB" dirty="0"/>
          </a:p>
          <a:p>
            <a:endParaRPr lang="en-GB" dirty="0"/>
          </a:p>
          <a:p>
            <a:r>
              <a:rPr lang="en-GB" b="1" dirty="0"/>
              <a:t>References:</a:t>
            </a:r>
          </a:p>
          <a:p>
            <a:r>
              <a:rPr lang="en-GB" dirty="0" err="1"/>
              <a:t>Correll</a:t>
            </a:r>
            <a:r>
              <a:rPr lang="en-GB" dirty="0"/>
              <a:t> CU. Balancing efficacy and safety in treatment with antipsychotics. CNS </a:t>
            </a:r>
            <a:r>
              <a:rPr lang="en-GB" dirty="0" err="1"/>
              <a:t>Spectr</a:t>
            </a:r>
            <a:r>
              <a:rPr lang="en-GB" dirty="0"/>
              <a:t> 2007; 12 (10 </a:t>
            </a:r>
            <a:r>
              <a:rPr lang="en-GB" dirty="0" err="1"/>
              <a:t>Suppl</a:t>
            </a:r>
            <a:r>
              <a:rPr lang="en-GB" dirty="0"/>
              <a:t> 17): 12–20, 35.</a:t>
            </a:r>
          </a:p>
          <a:p>
            <a:r>
              <a:rPr lang="en-GB" dirty="0"/>
              <a:t>Hsu JH, </a:t>
            </a:r>
            <a:r>
              <a:rPr lang="en-GB" dirty="0" err="1"/>
              <a:t>Chien</a:t>
            </a:r>
            <a:r>
              <a:rPr lang="en-GB" dirty="0"/>
              <a:t> IC, Lin CH, Chou YJ, Chou P. </a:t>
            </a:r>
            <a:r>
              <a:rPr lang="en-GB" dirty="0" err="1"/>
              <a:t>Hyperlipidemia</a:t>
            </a:r>
            <a:r>
              <a:rPr lang="en-GB" dirty="0"/>
              <a:t> in patients with schizophrenia: a national population-based study. Gen Hosp Psychiatry 2012; 34 (4): 360–367.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Solberg DK, Bentsen H, </a:t>
            </a:r>
            <a:r>
              <a:rPr lang="en-GB" dirty="0" err="1"/>
              <a:t>Refsum</a:t>
            </a:r>
            <a:r>
              <a:rPr lang="en-GB" dirty="0"/>
              <a:t> H, </a:t>
            </a:r>
            <a:r>
              <a:rPr lang="en-GB" dirty="0" err="1"/>
              <a:t>Andreassen</a:t>
            </a:r>
            <a:r>
              <a:rPr lang="en-GB" dirty="0"/>
              <a:t> OA. Lipid profiles in schizophrenia associated with clinical traits: a five year follow-up study. BMC Psychiatry 2016; 16: 299.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674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7116220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5913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27045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56494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09816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62934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9017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88084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010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40492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7753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39573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6406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3408042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3767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3614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034311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0224120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6207691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6239761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8062154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55278227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26152854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6049774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61761012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32078758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56747447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04264829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851999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65887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69173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539455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895538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2374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827622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97817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84917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11939916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77805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48425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2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3848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  <p:sldLayoutId id="2147483708" r:id="rId37"/>
    <p:sldLayoutId id="2147483709" r:id="rId38"/>
    <p:sldLayoutId id="2147483710" r:id="rId39"/>
    <p:sldLayoutId id="2147483711" r:id="rId4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715D58-A470-45E3-A463-834EC7C7DF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lvl="0"/>
            <a:r>
              <a:rPr lang="en-GB" dirty="0"/>
              <a:t>Schizophrenia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96EA46-5B05-499A-9EA8-7449A9EE3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Lipid profiles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8B4D9-3011-4530-AF7D-D69AE04C5576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10016591" cy="4415215"/>
          </a:xfrm>
        </p:spPr>
        <p:txBody>
          <a:bodyPr>
            <a:normAutofit/>
          </a:bodyPr>
          <a:lstStyle/>
          <a:p>
            <a:r>
              <a:rPr lang="en-GB" sz="2000" dirty="0"/>
              <a:t>Dyslipidaemia has a prevalence rate in schizophrenia of 25–69% and, compared with the general population, is </a:t>
            </a:r>
            <a:r>
              <a:rPr lang="en-GB" sz="2000" b="1" dirty="0">
                <a:solidFill>
                  <a:schemeClr val="accent1"/>
                </a:solidFill>
              </a:rPr>
              <a:t>up to 5 times more likely </a:t>
            </a:r>
            <a:r>
              <a:rPr lang="en-GB" sz="2000" dirty="0"/>
              <a:t>to occur in patients with schizophrenia</a:t>
            </a:r>
            <a:r>
              <a:rPr lang="en-GB" sz="2000" baseline="30000" dirty="0"/>
              <a:t>1</a:t>
            </a:r>
          </a:p>
          <a:p>
            <a:r>
              <a:rPr lang="en-GB" sz="2000" dirty="0"/>
              <a:t>In a long-term study, following patients with schizophrenia over the course of five years, lipid disturbances were observed relative to healthy controls:</a:t>
            </a:r>
            <a:r>
              <a:rPr lang="en-GB" sz="2000" baseline="30000" dirty="0"/>
              <a:t>2</a:t>
            </a:r>
            <a:endParaRPr lang="en-GB" sz="2000" dirty="0"/>
          </a:p>
          <a:p>
            <a:pPr lvl="1"/>
            <a:r>
              <a:rPr lang="en-GB" sz="2000" dirty="0"/>
              <a:t>Total serum triglyceride levels were elevated in patients with schizophrenia</a:t>
            </a:r>
          </a:p>
          <a:p>
            <a:pPr lvl="1"/>
            <a:r>
              <a:rPr lang="en-GB" sz="2000" dirty="0"/>
              <a:t>Membrane lipid levels (e.g., omega-3 and omega-6 polyunsaturated fatty acids) were lower during acute schizophrenia</a:t>
            </a:r>
          </a:p>
          <a:p>
            <a:pPr lvl="1"/>
            <a:r>
              <a:rPr lang="en-GB" sz="2000" dirty="0"/>
              <a:t>During the chronic phase of schizophrenia, the profile of serum and membrane lipid levels was associated with symptoms, and functioning, of patients with schizophrenia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070E701-2780-4CC9-A161-3D8AF0CC004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1. </a:t>
            </a:r>
            <a:r>
              <a:rPr lang="fr-FR" dirty="0" err="1"/>
              <a:t>Correll</a:t>
            </a:r>
            <a:r>
              <a:rPr lang="fr-FR" dirty="0"/>
              <a:t>. CNS </a:t>
            </a:r>
            <a:r>
              <a:rPr lang="fr-FR" dirty="0" err="1"/>
              <a:t>Spectr</a:t>
            </a:r>
            <a:r>
              <a:rPr lang="fr-FR" dirty="0"/>
              <a:t> 2007;12:10(</a:t>
            </a:r>
            <a:r>
              <a:rPr lang="fr-FR" dirty="0" err="1"/>
              <a:t>Suppl</a:t>
            </a:r>
            <a:r>
              <a:rPr lang="fr-FR" dirty="0"/>
              <a:t> 17):12–20,35; </a:t>
            </a:r>
            <a:br>
              <a:rPr lang="fr-FR" dirty="0"/>
            </a:br>
            <a:r>
              <a:rPr lang="fr-FR" dirty="0"/>
              <a:t>2. </a:t>
            </a:r>
            <a:r>
              <a:rPr lang="en-GB" dirty="0"/>
              <a:t>Solberg et al. BMC Psychiatry 2016;16:299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319A6-2D61-43A4-855D-8688A0A780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BC486D-4FAB-B746-8B02-8D7C842291C6}" type="slidenum">
              <a:rPr lang="en-GB" smtClean="0"/>
              <a:t>1</a:t>
            </a:fld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5A4A3DC-BF4B-48AB-BE93-01852E694B49}"/>
              </a:ext>
            </a:extLst>
          </p:cNvPr>
          <p:cNvSpPr/>
          <p:nvPr/>
        </p:nvSpPr>
        <p:spPr>
          <a:xfrm>
            <a:off x="1481279" y="5259251"/>
            <a:ext cx="7943850" cy="784363"/>
          </a:xfrm>
          <a:prstGeom prst="roundRect">
            <a:avLst>
              <a:gd name="adj" fmla="val 9237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Lipid levels in patients with schizophrenia constitute a disease trait, and could be used as a biomarker of disease</a:t>
            </a:r>
            <a:r>
              <a:rPr lang="en-GB" sz="2000" baseline="30000" dirty="0">
                <a:solidFill>
                  <a:schemeClr val="tx1"/>
                </a:solidFill>
              </a:rPr>
              <a:t>2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custDataLst/>
    <p:extLst>
      <p:ext uri="{BB962C8B-B14F-4D97-AF65-F5344CB8AC3E}">
        <p14:creationId xmlns:p14="http://schemas.microsoft.com/office/powerpoint/2010/main" val="14453370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jQZtG50d"/>
  <p:tag name="ARTICULATE_SLIDE_COUNT" val="2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107</TotalTime>
  <Words>343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Lipid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1579</cp:revision>
  <cp:lastPrinted>2018-06-08T11:08:09Z</cp:lastPrinted>
  <dcterms:created xsi:type="dcterms:W3CDTF">2017-01-23T14:24:15Z</dcterms:created>
  <dcterms:modified xsi:type="dcterms:W3CDTF">2022-02-23T11:39:08Z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62F455BA-A116-4548-8330-AB067D1D6DA8</vt:lpwstr>
  </property>
  <property fmtid="{D5CDD505-2E9C-101B-9397-08002B2CF9AE}" pid="3" name="ArticulatePath">
    <vt:lpwstr>3 - Neurobiology and aetiology 02-Feb-18</vt:lpwstr>
  </property>
</Properties>
</file>